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9144000"/>
  <p:notesSz cx="7010400" cy="923607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68625" y="692700"/>
            <a:ext cx="4673825" cy="34635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01025" y="4387125"/>
            <a:ext cx="5608300" cy="41562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" name="Google Shape;37;p3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Lesson Objective: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construct explanations about how traits are passed from parents to offspring.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" name="Google Shape;38;p3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39" name="Google Shape;39;p3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7" name="Google Shape;137;p12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2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39" name="Google Shape;139;p12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3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8" name="Google Shape;148;p13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3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50" name="Google Shape;150;p13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9" name="Google Shape;159;p14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61" name="Google Shape;161;p14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5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0" name="Google Shape;170;p15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72" name="Google Shape;172;p15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84" name="Google Shape;184;p16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7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3" name="Google Shape;193;p17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7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95" name="Google Shape;195;p17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8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4" name="Google Shape;204;p18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18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06" name="Google Shape;206;p18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9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5" name="Google Shape;215;p19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9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17" name="Google Shape;217;p19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0:notes"/>
          <p:cNvSpPr txBox="1"/>
          <p:nvPr>
            <p:ph idx="1" type="body"/>
          </p:nvPr>
        </p:nvSpPr>
        <p:spPr>
          <a:xfrm>
            <a:off x="701025" y="4387125"/>
            <a:ext cx="5608300" cy="4156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0:notes"/>
          <p:cNvSpPr/>
          <p:nvPr>
            <p:ph idx="2" type="sldImg"/>
          </p:nvPr>
        </p:nvSpPr>
        <p:spPr>
          <a:xfrm>
            <a:off x="1168625" y="692700"/>
            <a:ext cx="4673825" cy="34635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" name="Google Shape;44;p4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4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46" name="Google Shape;46;p4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Google Shape;58;p5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60" name="Google Shape;60;p5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" name="Google Shape;70;p6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6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72" name="Google Shape;72;p6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Google Shape;82;p7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7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84" name="Google Shape;84;p7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8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3" name="Google Shape;93;p8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8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95" name="Google Shape;95;p8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4" name="Google Shape;104;p9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9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06" name="Google Shape;106;p9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5" name="Google Shape;115;p10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0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17" name="Google Shape;117;p10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6" name="Google Shape;126;p11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1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28" name="Google Shape;128;p11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  <a:defRPr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41148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Char char="•"/>
              <a:defRPr sz="2400">
                <a:latin typeface="Cambria"/>
                <a:ea typeface="Cambria"/>
                <a:cs typeface="Cambria"/>
                <a:sym typeface="Cambr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>
                <a:latin typeface="Cambria"/>
                <a:ea typeface="Cambria"/>
                <a:cs typeface="Cambria"/>
                <a:sym typeface="Cambr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Cambria"/>
                <a:ea typeface="Cambria"/>
                <a:cs typeface="Cambria"/>
                <a:sym typeface="Cambria"/>
              </a:defRPr>
            </a:lvl3pPr>
            <a:lvl4pPr indent="-3810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  <a:defRPr sz="2400">
                <a:latin typeface="Cambria"/>
                <a:ea typeface="Cambria"/>
                <a:cs typeface="Cambria"/>
                <a:sym typeface="Cambria"/>
              </a:defRPr>
            </a:lvl4pPr>
            <a:lvl5pPr indent="-3810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>
                <a:latin typeface="Cambria"/>
                <a:ea typeface="Cambria"/>
                <a:cs typeface="Cambria"/>
                <a:sym typeface="Cambria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457200" y="442000"/>
            <a:ext cx="8235757" cy="5504790"/>
            <a:chOff x="457200" y="442000"/>
            <a:chExt cx="8235757" cy="5504790"/>
          </a:xfrm>
        </p:grpSpPr>
        <p:sp>
          <p:nvSpPr>
            <p:cNvPr id="18" name="Google Shape;18;p3"/>
            <p:cNvSpPr/>
            <p:nvPr/>
          </p:nvSpPr>
          <p:spPr>
            <a:xfrm>
              <a:off x="457200" y="1603390"/>
              <a:ext cx="7251192" cy="4343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descr="HMH_vertical logo.png" id="19" name="Google Shape;19;p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042912" y="442000"/>
              <a:ext cx="1650045" cy="103932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3"/>
          <p:cNvSpPr txBox="1"/>
          <p:nvPr>
            <p:ph type="ctrTitle"/>
          </p:nvPr>
        </p:nvSpPr>
        <p:spPr>
          <a:xfrm>
            <a:off x="706001" y="1662793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mbria"/>
              <a:buNone/>
              <a:defRPr b="1" sz="40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57200" y="1146175"/>
            <a:ext cx="399415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41148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Char char="•"/>
              <a:defRPr sz="2400">
                <a:latin typeface="Cambria"/>
                <a:ea typeface="Cambria"/>
                <a:cs typeface="Cambria"/>
                <a:sym typeface="Cambr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>
                <a:latin typeface="Cambria"/>
                <a:ea typeface="Cambria"/>
                <a:cs typeface="Cambria"/>
                <a:sym typeface="Cambr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Cambria"/>
                <a:ea typeface="Cambria"/>
                <a:cs typeface="Cambria"/>
                <a:sym typeface="Cambria"/>
              </a:defRPr>
            </a:lvl3pPr>
            <a:lvl4pPr indent="-3810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  <a:defRPr sz="2400">
                <a:latin typeface="Cambria"/>
                <a:ea typeface="Cambria"/>
                <a:cs typeface="Cambria"/>
                <a:sym typeface="Cambria"/>
              </a:defRPr>
            </a:lvl4pPr>
            <a:lvl5pPr indent="-3810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>
                <a:latin typeface="Cambria"/>
                <a:ea typeface="Cambria"/>
                <a:cs typeface="Cambria"/>
                <a:sym typeface="Cambria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ambria"/>
              <a:buNone/>
              <a:defRPr b="1" sz="2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ambria"/>
              <a:buNone/>
              <a:defRPr b="1" sz="2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457200" y="1146175"/>
            <a:ext cx="399415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None/>
              <a:defRPr b="1" sz="1800">
                <a:latin typeface="Cambria"/>
                <a:ea typeface="Cambria"/>
                <a:cs typeface="Cambria"/>
                <a:sym typeface="Cambri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57200" y="1785937"/>
            <a:ext cx="399415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>
                <a:latin typeface="Cambria"/>
                <a:ea typeface="Cambria"/>
                <a:cs typeface="Cambria"/>
                <a:sym typeface="Cambria"/>
              </a:defRPr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>
                <a:latin typeface="Cambria"/>
                <a:ea typeface="Cambria"/>
                <a:cs typeface="Cambria"/>
                <a:sym typeface="Cambria"/>
              </a:defRPr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Cambria"/>
                <a:ea typeface="Cambria"/>
                <a:cs typeface="Cambria"/>
                <a:sym typeface="Cambr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>
                <a:latin typeface="Cambria"/>
                <a:ea typeface="Cambria"/>
                <a:cs typeface="Cambria"/>
                <a:sym typeface="Cambr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>
                <a:latin typeface="Cambria"/>
                <a:ea typeface="Cambria"/>
                <a:cs typeface="Cambria"/>
                <a:sym typeface="Cambria"/>
              </a:defRPr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ambria"/>
              <a:buNone/>
              <a:defRPr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ambria"/>
              <a:buNone/>
              <a:defRPr b="1" i="0" sz="2800" u="none" cap="none" strike="noStrik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41148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3810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810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810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  <a:defRPr b="0" i="0" sz="2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810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»"/>
              <a:defRPr b="0" i="0" sz="2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HMH_horizontal logo.png"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824799" y="6399660"/>
            <a:ext cx="1912424" cy="348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/>
          <p:nvPr/>
        </p:nvSpPr>
        <p:spPr>
          <a:xfrm>
            <a:off x="0" y="0"/>
            <a:ext cx="6775704" cy="1737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6821424" y="0"/>
            <a:ext cx="2340864" cy="17417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hyperlink" Target="https://www.hmhco.com/content/science/sciencedimensions/na/gr9-12/ete_biology_9780544535855_/book_pages/OPS/s9ml/glossary.xhtml#key-333548468fdbfg2222667878956245yfbsfg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hmhco.com/content/science/sciencedimensions/na/gr9-12/ete_biology_9780544535855_/book_pages/OPS/s9ml/glossary.xhtml#key-sexlinkedgene" TargetMode="External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7.png"/><Relationship Id="rId5" Type="http://schemas.openxmlformats.org/officeDocument/2006/relationships/image" Target="../media/image14.png"/><Relationship Id="rId6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hyperlink" Target="https://www.hmhco.com/content/science/sciencedimensions/na/gr9-12/ete_biology_9780544535855_/book_pages/OPS/s9ml/glossary.xhtml#key-Punnettsquare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hmhco.com/content/science/sciencedimensions/na/gr9-12/ete_biology_9780544535855_/book_pages/OPS/s9ml/glossary.xhtml#key-probability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hmhco.com/content/science/sciencedimensions/na/gr9-12/ete_biology_9780544535855_/book_pages/OPS/s9ml/glossary.xhtml#key-monohybridcross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hmhco.com/content/science/sciencedimensions/na/gr9-12/ete_biology_9780544535855_/book_pages/OPS/s9ml/glossary.xhtml#key-testcross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idx="4294967295" type="subTitle"/>
          </p:nvPr>
        </p:nvSpPr>
        <p:spPr>
          <a:xfrm>
            <a:off x="696995" y="1840108"/>
            <a:ext cx="6928755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840"/>
              <a:buFont typeface="Arial"/>
              <a:buNone/>
            </a:pPr>
            <a:r>
              <a:rPr b="1" i="0" lang="en-US" sz="3200" u="none" cap="none" strike="noStrike">
                <a:solidFill>
                  <a:srgbClr val="F2F2F2"/>
                </a:solidFill>
                <a:latin typeface="Cambria"/>
                <a:ea typeface="Cambria"/>
                <a:cs typeface="Cambria"/>
                <a:sym typeface="Cambria"/>
              </a:rPr>
              <a:t>Biology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840"/>
              <a:buFont typeface="Arial"/>
              <a:buNone/>
            </a:pPr>
            <a:r>
              <a:rPr b="1" i="0" lang="en-US" sz="3200" u="none" cap="none" strike="noStrike">
                <a:solidFill>
                  <a:srgbClr val="F2F2F2"/>
                </a:solidFill>
                <a:latin typeface="Cambria"/>
                <a:ea typeface="Cambria"/>
                <a:cs typeface="Cambria"/>
                <a:sym typeface="Cambria"/>
              </a:rPr>
              <a:t>Unit 7: Genetics and Heredity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840"/>
              <a:buFont typeface="Arial"/>
              <a:buNone/>
            </a:pPr>
            <a:r>
              <a:rPr b="1" i="0" lang="en-US" sz="3200" u="none" cap="none" strike="noStrike">
                <a:solidFill>
                  <a:srgbClr val="F2F2F2"/>
                </a:solidFill>
                <a:latin typeface="Cambria"/>
                <a:ea typeface="Cambria"/>
                <a:cs typeface="Cambria"/>
                <a:sym typeface="Cambria"/>
              </a:rPr>
              <a:t>Lesson 3: Traits and Probability</a:t>
            </a:r>
            <a:endParaRPr b="0" i="0" sz="3200" u="none" cap="none" strike="noStrik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Determining Types of Crosses</a:t>
            </a:r>
            <a:br>
              <a:rPr lang="en-US"/>
            </a:br>
            <a:endParaRPr>
              <a:solidFill>
                <a:srgbClr val="0070C0"/>
              </a:solidFill>
            </a:endParaRPr>
          </a:p>
        </p:txBody>
      </p:sp>
      <p:sp>
        <p:nvSpPr>
          <p:cNvPr id="142" name="Google Shape;142;p17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3" name="Google Shape;143;p17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pic>
        <p:nvPicPr>
          <p:cNvPr id="144" name="Google Shape;14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100" y="1715700"/>
            <a:ext cx="4845298" cy="363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7"/>
          <p:cNvSpPr/>
          <p:nvPr/>
        </p:nvSpPr>
        <p:spPr>
          <a:xfrm>
            <a:off x="5373058" y="2008306"/>
            <a:ext cx="3313086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A </a:t>
            </a:r>
            <a:r>
              <a:rPr b="1" lang="en-US" sz="2400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dihybrid cross</a:t>
            </a: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 examines the inheritance of two different traits, such as Mendel's observations of pea color and shape in his plants.</a:t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Determining Types of Crosses</a:t>
            </a:r>
            <a:br>
              <a:rPr lang="en-US"/>
            </a:br>
            <a:endParaRPr>
              <a:solidFill>
                <a:srgbClr val="0070C0"/>
              </a:solidFill>
            </a:endParaRPr>
          </a:p>
        </p:txBody>
      </p:sp>
      <p:sp>
        <p:nvSpPr>
          <p:cNvPr id="153" name="Google Shape;153;p18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4" name="Google Shape;154;p18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pic>
        <p:nvPicPr>
          <p:cNvPr id="155" name="Google Shape;15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795" y="1538205"/>
            <a:ext cx="5131423" cy="384668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8"/>
          <p:cNvSpPr/>
          <p:nvPr/>
        </p:nvSpPr>
        <p:spPr>
          <a:xfrm>
            <a:off x="5321218" y="2492053"/>
            <a:ext cx="3584222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Determine the number of possible phenotypes in the dihybrid cross. What is the ratio for all the possibilities?</a:t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Determining Types of Crosses</a:t>
            </a:r>
            <a:br>
              <a:rPr lang="en-US"/>
            </a:br>
            <a:endParaRPr>
              <a:solidFill>
                <a:srgbClr val="0070C0"/>
              </a:solidFill>
            </a:endParaRPr>
          </a:p>
        </p:txBody>
      </p:sp>
      <p:sp>
        <p:nvSpPr>
          <p:cNvPr id="164" name="Google Shape;164;p19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5" name="Google Shape;165;p19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457200" y="2459504"/>
            <a:ext cx="8288923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cap="none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EXPLAIN</a:t>
            </a:r>
            <a:br>
              <a:rPr b="1" lang="en-US" sz="2400" cap="none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400" cap="none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Why are Punnett squares a useful model for scientists studying traits and genetic disorders? In which other types of careers would this model be useful?</a:t>
            </a:r>
            <a:endParaRPr b="1" i="0"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A drawing of a person&#10;&#10;Description automatically generated" id="167" name="Google Shape;16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Sex-Linked Inheritance</a:t>
            </a:r>
            <a:endParaRPr>
              <a:solidFill>
                <a:srgbClr val="0070C0"/>
              </a:solidFill>
            </a:endParaRPr>
          </a:p>
        </p:txBody>
      </p:sp>
      <p:sp>
        <p:nvSpPr>
          <p:cNvPr id="175" name="Google Shape;175;p20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6" name="Google Shape;176;p20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354488" y="931525"/>
            <a:ext cx="8142823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Human offspring have an equal probability of being male (XY) or female (XX). </a:t>
            </a:r>
            <a:b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The mother donates an X chromosome, so the chromosome donated by the father is the one that determines the sex of the offspring.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Genes located on sex chromosomes are </a:t>
            </a:r>
            <a:r>
              <a:rPr b="1" lang="en-US" sz="2400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sex-linked genes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. </a:t>
            </a:r>
            <a:endParaRPr/>
          </a:p>
        </p:txBody>
      </p:sp>
      <p:pic>
        <p:nvPicPr>
          <p:cNvPr id="178" name="Google Shape;17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26961" y="4203875"/>
            <a:ext cx="2806700" cy="199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71999" y="4102275"/>
            <a:ext cx="2578100" cy="219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Sex-Linked Inheritance</a:t>
            </a:r>
            <a:br>
              <a:rPr lang="en-US"/>
            </a:br>
            <a:r>
              <a:rPr lang="en-US">
                <a:solidFill>
                  <a:srgbClr val="0070C0"/>
                </a:solidFill>
              </a:rPr>
              <a:t>Hands-On Activity: Sex-Linked Inheritance</a:t>
            </a:r>
            <a:endParaRPr/>
          </a:p>
        </p:txBody>
      </p:sp>
      <p:sp>
        <p:nvSpPr>
          <p:cNvPr id="187" name="Google Shape;187;p2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8" name="Google Shape;188;p21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sp>
        <p:nvSpPr>
          <p:cNvPr id="189" name="Google Shape;189;p21"/>
          <p:cNvSpPr/>
          <p:nvPr/>
        </p:nvSpPr>
        <p:spPr>
          <a:xfrm>
            <a:off x="1758244" y="3013501"/>
            <a:ext cx="562751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C4E50"/>
                </a:solidFill>
                <a:latin typeface="Cambria"/>
                <a:ea typeface="Cambria"/>
                <a:cs typeface="Cambria"/>
                <a:sym typeface="Cambria"/>
              </a:rPr>
              <a:t>What genotypes result in normal vision and which result in color blindness?</a:t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90" name="Google Shape;19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1300" y="5435225"/>
            <a:ext cx="3581400" cy="9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Sex-Linked Inheritance</a:t>
            </a:r>
            <a:br>
              <a:rPr lang="en-US"/>
            </a:br>
            <a:endParaRPr>
              <a:solidFill>
                <a:srgbClr val="0070C0"/>
              </a:solidFill>
            </a:endParaRPr>
          </a:p>
        </p:txBody>
      </p:sp>
      <p:sp>
        <p:nvSpPr>
          <p:cNvPr id="198" name="Google Shape;198;p2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9" name="Google Shape;199;p22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11099" y="2459504"/>
            <a:ext cx="8229599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cap="none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EXPLAIN</a:t>
            </a:r>
            <a:br>
              <a:rPr b="1" lang="en-US" sz="2400" cap="none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400" cap="none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How do the genotypic and phenotypic ratios of the sex-linked trait differ from the monohybrid cross?</a:t>
            </a:r>
            <a:endParaRPr b="1" i="0"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A drawing of a person&#10;&#10;Description automatically generated" id="201" name="Google Shape;20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9" name="Google Shape;209;p23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Continue Your Exploration</a:t>
            </a:r>
            <a:endParaRPr/>
          </a:p>
        </p:txBody>
      </p:sp>
      <p:sp>
        <p:nvSpPr>
          <p:cNvPr id="210" name="Google Shape;210;p23"/>
          <p:cNvSpPr/>
          <p:nvPr/>
        </p:nvSpPr>
        <p:spPr>
          <a:xfrm>
            <a:off x="2286000" y="3013502"/>
            <a:ext cx="45720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23"/>
          <p:cNvSpPr/>
          <p:nvPr/>
        </p:nvSpPr>
        <p:spPr>
          <a:xfrm>
            <a:off x="311099" y="1366719"/>
            <a:ext cx="8375701" cy="38779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Choose one of the paths below to continue your exploration: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Pedigrees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Modeling Monohybrid and Dihybrid Crosses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Practicing Genetic Crosses</a:t>
            </a:r>
            <a:b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Animal Breeding</a:t>
            </a:r>
            <a:endParaRPr/>
          </a:p>
        </p:txBody>
      </p:sp>
      <p:sp>
        <p:nvSpPr>
          <p:cNvPr id="212" name="Google Shape;212;p23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Can You Explain It?</a:t>
            </a:r>
            <a:endParaRPr/>
          </a:p>
        </p:txBody>
      </p:sp>
      <p:sp>
        <p:nvSpPr>
          <p:cNvPr id="220" name="Google Shape;220;p24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drawing of a person&#10;&#10;Description automatically generated" id="221" name="Google Shape;22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4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sp>
        <p:nvSpPr>
          <p:cNvPr id="223" name="Google Shape;223;p24"/>
          <p:cNvSpPr/>
          <p:nvPr/>
        </p:nvSpPr>
        <p:spPr>
          <a:xfrm>
            <a:off x="516523" y="1289019"/>
            <a:ext cx="8083500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Refer to the notes in your Evidence Notebook to answer the</a:t>
            </a:r>
            <a:b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following questions:</a:t>
            </a:r>
            <a:b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Cambria"/>
              <a:buAutoNum type="arabicPeriod"/>
            </a:pPr>
            <a: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Why was the litter of kittens not half black and half orange?</a:t>
            </a:r>
            <a:b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Cambria"/>
              <a:buAutoNum type="arabicPeriod"/>
            </a:pPr>
            <a: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Why were there only female tortoiseshell kittens?</a:t>
            </a:r>
            <a:b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Cambria"/>
              <a:buAutoNum type="arabicPeriod"/>
            </a:pPr>
            <a: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Which alleles were passed on by each parent cat in this cross? Which alleles did the male offspring receive? Which alleles did the female offspring receive?</a:t>
            </a:r>
            <a:endParaRPr b="1" i="0"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Image Credits</a:t>
            </a:r>
            <a:endParaRPr/>
          </a:p>
        </p:txBody>
      </p:sp>
      <p:sp>
        <p:nvSpPr>
          <p:cNvPr id="229" name="Google Shape;229;p25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</a:pPr>
            <a:r>
              <a:rPr b="1" lang="en-US"/>
              <a:t>Unit 7 Lesson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</a:pPr>
            <a:r>
              <a:rPr i="1" lang="en-US"/>
              <a:t>Arctic fox in field</a:t>
            </a:r>
            <a:r>
              <a:rPr lang="en-US"/>
              <a:t> ©BMJ/Shutterstock; </a:t>
            </a:r>
            <a:r>
              <a:rPr i="1" lang="en-US"/>
              <a:t>Arctic fox in snow</a:t>
            </a:r>
            <a:r>
              <a:rPr lang="en-US"/>
              <a:t> ©E+/DmitryND/Getty Images; </a:t>
            </a:r>
            <a:r>
              <a:rPr i="1" lang="en-US"/>
              <a:t>fruit fly</a:t>
            </a:r>
            <a:r>
              <a:rPr lang="en-US"/>
              <a:t> ©Andrew Syred/Science Source; </a:t>
            </a:r>
            <a:r>
              <a:rPr i="1" lang="en-US"/>
              <a:t>orange tabby cat</a:t>
            </a:r>
            <a:r>
              <a:rPr lang="en-US"/>
              <a:t> ©adogslifephoto/Fotolia; </a:t>
            </a:r>
            <a:r>
              <a:rPr i="1" lang="en-US"/>
              <a:t>black cat</a:t>
            </a:r>
            <a:r>
              <a:rPr lang="en-US"/>
              <a:t> ©Eric Isselée/Fotolia; </a:t>
            </a:r>
            <a:r>
              <a:rPr i="1" lang="en-US"/>
              <a:t>tortoiseshell kitten</a:t>
            </a:r>
            <a:r>
              <a:rPr lang="en-US"/>
              <a:t> ©Eric Isselée/Fotolia; </a:t>
            </a:r>
            <a:r>
              <a:rPr i="1" lang="en-US"/>
              <a:t>Vizsla, long hair</a:t>
            </a:r>
            <a:r>
              <a:rPr lang="en-US"/>
              <a:t> ©scarlet61/Fotolia; </a:t>
            </a:r>
            <a:r>
              <a:rPr i="1" lang="en-US"/>
              <a:t>curly hair horse</a:t>
            </a:r>
            <a:r>
              <a:rPr lang="en-US"/>
              <a:t> ©Mark J. Barrett/Alamy; </a:t>
            </a:r>
            <a:r>
              <a:rPr i="1" lang="en-US"/>
              <a:t>green and yellowpea seeds</a:t>
            </a:r>
            <a:r>
              <a:rPr lang="en-US"/>
              <a:t> ©Martin Shields/Alamy; </a:t>
            </a:r>
            <a:r>
              <a:rPr i="1" lang="en-US"/>
              <a:t>female human chromosomes</a:t>
            </a:r>
            <a:r>
              <a:rPr lang="en-US"/>
              <a:t> ©Power and Syred/Science Source; </a:t>
            </a:r>
            <a:r>
              <a:rPr i="1" lang="en-US"/>
              <a:t>male human chromosomes</a:t>
            </a:r>
            <a:r>
              <a:rPr lang="en-US"/>
              <a:t> ©Power and Syred/Science Source; </a:t>
            </a:r>
            <a:r>
              <a:rPr i="1" lang="en-US"/>
              <a:t>Vizsla, smooth hair</a:t>
            </a:r>
            <a:r>
              <a:rPr lang="en-US"/>
              <a:t> ©tmart_foto/Fotolia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None/>
            </a:pPr>
            <a:r>
              <a:t/>
            </a:r>
            <a:endParaRPr b="1"/>
          </a:p>
        </p:txBody>
      </p:sp>
      <p:sp>
        <p:nvSpPr>
          <p:cNvPr id="230" name="Google Shape;230;p25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Can You Explain It?</a:t>
            </a:r>
            <a:endParaRPr/>
          </a:p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drawing of a person&#10;&#10;Description automatically generated" id="50" name="Google Shape;5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9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pic>
        <p:nvPicPr>
          <p:cNvPr id="52" name="Google Shape;52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59328" y="3251257"/>
            <a:ext cx="2013656" cy="209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3956" y="1379430"/>
            <a:ext cx="2362200" cy="138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98800" y="1275713"/>
            <a:ext cx="1473200" cy="1587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/>
          <p:nvPr/>
        </p:nvSpPr>
        <p:spPr>
          <a:xfrm>
            <a:off x="5128690" y="2459504"/>
            <a:ext cx="3471333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What can you determine from the fact that only male kittens inherited the mother's phenotype?</a:t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Predicting Generations</a:t>
            </a:r>
            <a:endParaRPr/>
          </a:p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10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sp>
        <p:nvSpPr>
          <p:cNvPr id="65" name="Google Shape;65;p10"/>
          <p:cNvSpPr/>
          <p:nvPr/>
        </p:nvSpPr>
        <p:spPr>
          <a:xfrm>
            <a:off x="457200" y="4272892"/>
            <a:ext cx="808350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Coat texture in dogs is a heritable characteristic. Some dogs, like the vizsla, can have a smooth coat or a wiry coat, and this trait is controlled by one gene. 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The wire-coated allele is dominant, noted as </a:t>
            </a:r>
            <a:r>
              <a:rPr i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W</a:t>
            </a: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, and the smooth-coated allele is recessive, noted as </a:t>
            </a:r>
            <a:r>
              <a:rPr i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w</a:t>
            </a: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.</a:t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66" name="Google Shape;6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120423"/>
            <a:ext cx="3937000" cy="29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0717" y="1120423"/>
            <a:ext cx="3937000" cy="29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Predicting Generations</a:t>
            </a:r>
            <a:endParaRPr/>
          </a:p>
        </p:txBody>
      </p:sp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" name="Google Shape;76;p11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sp>
        <p:nvSpPr>
          <p:cNvPr id="77" name="Google Shape;77;p11"/>
          <p:cNvSpPr/>
          <p:nvPr/>
        </p:nvSpPr>
        <p:spPr>
          <a:xfrm>
            <a:off x="5727347" y="2571359"/>
            <a:ext cx="3141433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completed Punnett square shows three possible genotypes for coat type: homozygous dominant (</a:t>
            </a:r>
            <a:r>
              <a:rPr i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WW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), heterozygous (</a:t>
            </a:r>
            <a:r>
              <a:rPr i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Ww)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, or homozygous recessive </a:t>
            </a:r>
            <a:r>
              <a:rPr i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(ww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).</a:t>
            </a:r>
            <a:endParaRPr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78" name="Google Shape;7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471" y="1738114"/>
            <a:ext cx="5367867" cy="463691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1"/>
          <p:cNvSpPr/>
          <p:nvPr/>
        </p:nvSpPr>
        <p:spPr>
          <a:xfrm>
            <a:off x="370423" y="870321"/>
            <a:ext cx="82296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A simple table, now known as a </a:t>
            </a:r>
            <a:r>
              <a:rPr b="1" lang="en-US" sz="2400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Punnett square</a:t>
            </a: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, predicts all possible offspring genotypes resulting from a specific cross. 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Predicting Generations</a:t>
            </a:r>
            <a:endParaRPr/>
          </a:p>
        </p:txBody>
      </p:sp>
      <p:sp>
        <p:nvSpPr>
          <p:cNvPr id="87" name="Google Shape;87;p1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12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sp>
        <p:nvSpPr>
          <p:cNvPr id="89" name="Google Shape;89;p12"/>
          <p:cNvSpPr/>
          <p:nvPr/>
        </p:nvSpPr>
        <p:spPr>
          <a:xfrm>
            <a:off x="5933728" y="2455819"/>
            <a:ext cx="2666295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Probability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is the chance that an outcome will occur, such as the birth of a dog with a wire coat. </a:t>
            </a:r>
            <a:endParaRPr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90" name="Google Shape;9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2061" y="1246011"/>
            <a:ext cx="5824146" cy="4365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Predicting Generations</a:t>
            </a:r>
            <a:endParaRPr/>
          </a:p>
        </p:txBody>
      </p:sp>
      <p:sp>
        <p:nvSpPr>
          <p:cNvPr id="98" name="Google Shape;98;p13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sp>
        <p:nvSpPr>
          <p:cNvPr id="100" name="Google Shape;100;p13"/>
          <p:cNvSpPr/>
          <p:nvPr/>
        </p:nvSpPr>
        <p:spPr>
          <a:xfrm>
            <a:off x="562335" y="2146616"/>
            <a:ext cx="8229599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cap="none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EXPLAIN</a:t>
            </a:r>
            <a:br>
              <a:rPr b="1" lang="en-US" sz="2400" cap="none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400" cap="none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How can a Punnett square help you explain the phenotypes of the kittens discussed at the beginning of this lesson? Use your knowledge of meiosis to help support your answer.</a:t>
            </a:r>
            <a:endParaRPr/>
          </a:p>
        </p:txBody>
      </p:sp>
      <p:pic>
        <p:nvPicPr>
          <p:cNvPr descr="A drawing of a person&#10;&#10;Description automatically generated" id="101" name="Google Shape;10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Determining Types of Crosses</a:t>
            </a:r>
            <a:endParaRPr/>
          </a:p>
        </p:txBody>
      </p:sp>
      <p:sp>
        <p:nvSpPr>
          <p:cNvPr id="109" name="Google Shape;109;p14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14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pic>
        <p:nvPicPr>
          <p:cNvPr id="111" name="Google Shape;11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100" y="1783643"/>
            <a:ext cx="4724825" cy="354188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4"/>
          <p:cNvSpPr/>
          <p:nvPr/>
        </p:nvSpPr>
        <p:spPr>
          <a:xfrm>
            <a:off x="5305777" y="2090172"/>
            <a:ext cx="3429713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4C4E50"/>
                </a:solidFill>
                <a:latin typeface="Cambria"/>
                <a:ea typeface="Cambria"/>
                <a:cs typeface="Cambria"/>
                <a:sym typeface="Cambria"/>
              </a:rPr>
              <a:t>Imagine you crossed a smooth-haired Bashkir horse with a curly-haired Bashkir horse. How could you determine the possible outcomes of this cross?</a:t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Determining Types of Crosses</a:t>
            </a: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20" name="Google Shape;120;p15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1" name="Google Shape;121;p15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4738285" y="1572062"/>
            <a:ext cx="4138034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A cross that examines one trait is a </a:t>
            </a:r>
            <a:r>
              <a:rPr b="1" lang="en-US" sz="2400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monohybrid cross</a:t>
            </a: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. 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There are three basic types of monohybrid crosses: a homozygous-homozygous cross, a heterozygous-heterozygous cross, and a heterozygous-homozygous cross.</a:t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790" y="1809307"/>
            <a:ext cx="4184926" cy="36804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Determining Types of Crosses</a:t>
            </a:r>
            <a:br>
              <a:rPr lang="en-US"/>
            </a:br>
            <a:r>
              <a:rPr lang="en-US">
                <a:solidFill>
                  <a:srgbClr val="0070C0"/>
                </a:solidFill>
              </a:rPr>
              <a:t>Hands-On Labs: Determining a Genotype </a:t>
            </a:r>
            <a:endParaRPr/>
          </a:p>
        </p:txBody>
      </p:sp>
      <p:sp>
        <p:nvSpPr>
          <p:cNvPr id="131" name="Google Shape;131;p16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2" name="Google Shape;132;p16"/>
          <p:cNvSpPr txBox="1"/>
          <p:nvPr/>
        </p:nvSpPr>
        <p:spPr>
          <a:xfrm>
            <a:off x="7298064" y="-55968"/>
            <a:ext cx="130195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7 Lesson 3</a:t>
            </a:r>
            <a:endParaRPr/>
          </a:p>
        </p:txBody>
      </p:sp>
      <p:sp>
        <p:nvSpPr>
          <p:cNvPr id="133" name="Google Shape;133;p16"/>
          <p:cNvSpPr/>
          <p:nvPr/>
        </p:nvSpPr>
        <p:spPr>
          <a:xfrm>
            <a:off x="457200" y="1905506"/>
            <a:ext cx="8370056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Imagine your company sells peach and nectarine seedlings. You developed a new type of peach tree that is very popular. To meet demand, you must learn the genotypes of your breeding stock. </a:t>
            </a:r>
            <a:b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You determine them by setting up a </a:t>
            </a:r>
            <a:r>
              <a:rPr b="1" lang="en-US" sz="2400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testcross</a:t>
            </a:r>
            <a:r>
              <a:rPr b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 between an individual that has a dominant phenotype but an unknown genotype and an individual that is homozygous recessive.</a:t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34" name="Google Shape;134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81300" y="5435225"/>
            <a:ext cx="3581400" cy="9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HMH_PPT_TemplateF">
  <a:themeElements>
    <a:clrScheme name="HMH">
      <a:dk1>
        <a:srgbClr val="54585A"/>
      </a:dk1>
      <a:lt1>
        <a:srgbClr val="FFFFFF"/>
      </a:lt1>
      <a:dk2>
        <a:srgbClr val="F2A900"/>
      </a:dk2>
      <a:lt2>
        <a:srgbClr val="898D8D"/>
      </a:lt2>
      <a:accent1>
        <a:srgbClr val="6F83C1"/>
      </a:accent1>
      <a:accent2>
        <a:srgbClr val="CE3D95"/>
      </a:accent2>
      <a:accent3>
        <a:srgbClr val="00A8C8"/>
      </a:accent3>
      <a:accent4>
        <a:srgbClr val="EF4E45"/>
      </a:accent4>
      <a:accent5>
        <a:srgbClr val="B2B935"/>
      </a:accent5>
      <a:accent6>
        <a:srgbClr val="ED2C67"/>
      </a:accent6>
      <a:hlink>
        <a:srgbClr val="F48132"/>
      </a:hlink>
      <a:folHlink>
        <a:srgbClr val="72BE4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